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1" r:id="rId3"/>
    <p:sldId id="281" r:id="rId4"/>
    <p:sldId id="282" r:id="rId5"/>
    <p:sldId id="349" r:id="rId6"/>
    <p:sldId id="350" r:id="rId7"/>
    <p:sldId id="353" r:id="rId8"/>
    <p:sldId id="283" r:id="rId9"/>
    <p:sldId id="284" r:id="rId10"/>
    <p:sldId id="344" r:id="rId11"/>
    <p:sldId id="345" r:id="rId12"/>
    <p:sldId id="346" r:id="rId13"/>
    <p:sldId id="347" r:id="rId14"/>
    <p:sldId id="348" r:id="rId15"/>
    <p:sldId id="285" r:id="rId16"/>
    <p:sldId id="286" r:id="rId17"/>
    <p:sldId id="311" r:id="rId18"/>
    <p:sldId id="312" r:id="rId19"/>
    <p:sldId id="313" r:id="rId20"/>
    <p:sldId id="314" r:id="rId21"/>
    <p:sldId id="287" r:id="rId22"/>
    <p:sldId id="315" r:id="rId23"/>
    <p:sldId id="316" r:id="rId24"/>
    <p:sldId id="317" r:id="rId25"/>
    <p:sldId id="318" r:id="rId26"/>
    <p:sldId id="288" r:id="rId27"/>
    <p:sldId id="289" r:id="rId28"/>
    <p:sldId id="319" r:id="rId29"/>
    <p:sldId id="320" r:id="rId30"/>
    <p:sldId id="321" r:id="rId31"/>
    <p:sldId id="290" r:id="rId32"/>
    <p:sldId id="291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295" r:id="rId50"/>
    <p:sldId id="339" r:id="rId51"/>
    <p:sldId id="340" r:id="rId52"/>
    <p:sldId id="341" r:id="rId53"/>
    <p:sldId id="342" r:id="rId54"/>
    <p:sldId id="343" r:id="rId55"/>
    <p:sldId id="322" r:id="rId56"/>
    <p:sldId id="280" r:id="rId57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5750FD2B-6281-8C42-9D60-37260CA47B6F}">
          <p14:sldIdLst>
            <p14:sldId id="256"/>
            <p14:sldId id="261"/>
            <p14:sldId id="281"/>
            <p14:sldId id="282"/>
            <p14:sldId id="349"/>
            <p14:sldId id="350"/>
            <p14:sldId id="353"/>
            <p14:sldId id="283"/>
            <p14:sldId id="284"/>
            <p14:sldId id="344"/>
            <p14:sldId id="345"/>
            <p14:sldId id="346"/>
            <p14:sldId id="347"/>
            <p14:sldId id="348"/>
            <p14:sldId id="285"/>
            <p14:sldId id="286"/>
            <p14:sldId id="311"/>
            <p14:sldId id="312"/>
            <p14:sldId id="313"/>
            <p14:sldId id="314"/>
            <p14:sldId id="287"/>
            <p14:sldId id="315"/>
            <p14:sldId id="316"/>
            <p14:sldId id="317"/>
            <p14:sldId id="318"/>
            <p14:sldId id="288"/>
            <p14:sldId id="289"/>
            <p14:sldId id="319"/>
            <p14:sldId id="320"/>
            <p14:sldId id="321"/>
            <p14:sldId id="290"/>
            <p14:sldId id="29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295"/>
            <p14:sldId id="339"/>
            <p14:sldId id="340"/>
            <p14:sldId id="341"/>
            <p14:sldId id="342"/>
            <p14:sldId id="343"/>
            <p14:sldId id="32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17B"/>
    <a:srgbClr val="FF6B19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632" y="184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3736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15. 09. 20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1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6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05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65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3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794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146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2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386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76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64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5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57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052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08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564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6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2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3566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95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2088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191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103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3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://www.prace-ri.eu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5"/>
          </p:cNvPr>
          <p:cNvSpPr txBox="1">
            <a:spLocks/>
          </p:cNvSpPr>
          <p:nvPr userDrawn="1"/>
        </p:nvSpPr>
        <p:spPr>
          <a:xfrm>
            <a:off x="8966371" y="7023036"/>
            <a:ext cx="1262953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 err="1">
                <a:solidFill>
                  <a:srgbClr val="19317B"/>
                </a:solidFill>
              </a:rPr>
              <a:t>www.prace-ri.eu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0"/>
            <a:ext cx="10688636" cy="1204253"/>
          </a:xfrm>
          <a:prstGeom prst="rect">
            <a:avLst/>
          </a:prstGeom>
        </p:spPr>
      </p:pic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031087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Presentation title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itnik/Apache-Spark-Workshop.gi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7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gwdg.de/wiki/doku.php?id=wiki:hpc:slurm_sbatch_script_for_spark_applications" TargetMode="Externa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Žitnik, Marko Prelevikj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8" y="2522901"/>
            <a:ext cx="5783295" cy="39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0" y="2686533"/>
            <a:ext cx="583000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94" y="2721497"/>
            <a:ext cx="5981017" cy="39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2555701"/>
            <a:ext cx="6002833" cy="3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70" y="2555701"/>
            <a:ext cx="6389338" cy="37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l-SI" dirty="0"/>
              <a:t>About Apache Spark</a:t>
            </a:r>
          </a:p>
          <a:p>
            <a:r>
              <a:rPr lang="sl-SI" dirty="0"/>
              <a:t>Spark execution modes</a:t>
            </a:r>
          </a:p>
          <a:p>
            <a:r>
              <a:rPr lang="sl-SI" dirty="0"/>
              <a:t>Basic Spark data structures (RDDs)</a:t>
            </a:r>
          </a:p>
          <a:p>
            <a:r>
              <a:rPr lang="sl-SI" dirty="0"/>
              <a:t>Hands-on tutorial</a:t>
            </a:r>
          </a:p>
          <a:p>
            <a:pPr lvl="1"/>
            <a:r>
              <a:rPr lang="sl-SI" dirty="0"/>
              <a:t>RDDs and operations</a:t>
            </a:r>
          </a:p>
          <a:p>
            <a:pPr lvl="1"/>
            <a:r>
              <a:rPr lang="sl-SI" dirty="0"/>
              <a:t>DataFrames, User defined functions and SparkSQL</a:t>
            </a:r>
          </a:p>
          <a:p>
            <a:r>
              <a:rPr lang="sl-SI" dirty="0"/>
              <a:t>Lab exercises – Jupyter</a:t>
            </a:r>
          </a:p>
          <a:p>
            <a:pPr lvl="1"/>
            <a:r>
              <a:rPr lang="sl-SI" dirty="0"/>
              <a:t>Basic example</a:t>
            </a:r>
          </a:p>
          <a:p>
            <a:pPr lvl="1"/>
            <a:r>
              <a:rPr lang="sl-SI" dirty="0"/>
              <a:t>MLlib example</a:t>
            </a:r>
          </a:p>
          <a:p>
            <a:pPr lvl="1"/>
            <a:r>
              <a:rPr lang="sl-SI" dirty="0"/>
              <a:t>IoT data processing example</a:t>
            </a:r>
          </a:p>
          <a:p>
            <a:r>
              <a:rPr lang="sl-SI" dirty="0"/>
              <a:t>Lab exercises – HPC </a:t>
            </a:r>
          </a:p>
          <a:p>
            <a:pPr lvl="1"/>
            <a:r>
              <a:rPr lang="sl-SI" dirty="0"/>
              <a:t>Apache Spark deployment using Slurm</a:t>
            </a:r>
          </a:p>
          <a:p>
            <a:r>
              <a:rPr lang="sl-SI" dirty="0"/>
              <a:t>Challenge exercises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931040"/>
            <a:ext cx="8503883" cy="895575"/>
          </a:xfrm>
        </p:spPr>
        <p:txBody>
          <a:bodyPr/>
          <a:lstStyle/>
          <a:p>
            <a:pPr lvl="0" algn="ctr"/>
            <a:r>
              <a:rPr lang="sl-SI" sz="4800" dirty="0">
                <a:solidFill>
                  <a:srgbClr val="19317B"/>
                </a:solidFill>
              </a:rPr>
              <a:t>Hands </a:t>
            </a:r>
            <a:r>
              <a:rPr lang="sl-SI" sz="4800" dirty="0">
                <a:solidFill>
                  <a:srgbClr val="FF6B19"/>
                </a:solidFill>
              </a:rPr>
              <a:t>On</a:t>
            </a:r>
            <a:endParaRPr lang="en" sz="48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91605"/>
            <a:ext cx="8503883" cy="4945751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Use NoMachine to login to UL FS‘s HPC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Open Terminal/Console/“Konzola“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Clone Workshop Git repository and enter its folder</a:t>
            </a: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https://github.com/szitnik/Apache-Spark-Workshop.git</a:t>
            </a: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cd Apache-Spark-Workshop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Enter the following commands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module load Spark/2.4.0-Hadoop-2.7-Java-1.8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python3 -m venv spark-workshop-env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. spark-workshop-env/bin/activate</a:t>
            </a:r>
          </a:p>
          <a:p>
            <a:pPr lvl="1">
              <a:buSzPct val="70000"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--upgrade pip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pyspark jupyter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5D64-1EF5-6143-BAB5-8B74B3C4D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88"/>
          <a:stretch/>
        </p:blipFill>
        <p:spPr>
          <a:xfrm>
            <a:off x="2187109" y="6516141"/>
            <a:ext cx="6226572" cy="75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BF927-E3A4-7C4B-AF30-7EC67315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89" y="5071913"/>
            <a:ext cx="5956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sc.parallelize([('John', 23), ('Mark', 11), ('Jenna', 44), ('Sandra', 61)]) </a:t>
            </a:r>
          </a:p>
          <a:p>
            <a:pPr lvl="1"/>
            <a:r>
              <a:rPr lang="sl-SI" dirty="0"/>
              <a:t>From a file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  <a:p>
            <a:r>
              <a:rPr lang="sl-SI" dirty="0"/>
              <a:t>Basic transformations map(), filter(), flatMap()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older = rdd1.filter(lambda x: x[1] &gt; 18)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anonymized = older.map(lambda x: (x[0][0], x[1]))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rdd1.map(lambda x: list(range(1, x[1]+1)))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rdd1.flatMap(lambda x: list(range(1, x[1]+1)))</a:t>
            </a:r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Further actions, transformations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rdd.take(2)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organize(line):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line.split('",')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data if len(data) == 2 else line.split(',')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(data[1], data[0][1:51] + ' ...')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rdd2.filter(lambda x: x != 'review,sentiment').map(organize)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50.000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movies.filter(lambda x: x[0] in ['positive', 'negative'])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45.936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movieCounts = movies.groupByKey().map(lambda x: (x[0], len(x[1])))</a:t>
            </a:r>
          </a:p>
        </p:txBody>
      </p:sp>
    </p:spTree>
    <p:extLst>
      <p:ext uri="{BB962C8B-B14F-4D97-AF65-F5344CB8AC3E}">
        <p14:creationId xmlns:p14="http://schemas.microsoft.com/office/powerpoint/2010/main" val="2473850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movies.take(2)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 = movies.filter(lambda x: x[0] == 'positive').map(lambda x: x[1])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 = movies.filter(lambda x: x[0] == 'negative').map(lambda x: 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posReviews.cache().collect()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8FBA-5AD4-5B47-BDEC-7EB9377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9" y="4499917"/>
            <a:ext cx="7146107" cy="1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posReviews.filter(lambda x: 'good' in x).count() //605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negReviews.filter(lambda x: 'bad' in x).count() //788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A917-2014-3F4C-B7EB-F0BEBEC0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61" y="2915741"/>
            <a:ext cx="6930083" cy="3991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214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5566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328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64198-7A58-0942-B8D2-1A6BB4E3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22" y="930680"/>
            <a:ext cx="2750774" cy="253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CD83D-3947-594A-9996-6D4196F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98" y="3604463"/>
            <a:ext cx="7064640" cy="1764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8D9E-EC09-F342-A744-22E63DAC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6" y="1835621"/>
            <a:ext cx="2948826" cy="32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AB9E4-BA45-8D4D-88A4-BCCE1603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2" y="5439876"/>
            <a:ext cx="7554924" cy="1873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EF958-233F-5648-97E7-EA58152C77A5}"/>
              </a:ext>
            </a:extLst>
          </p:cNvPr>
          <p:cNvSpPr/>
          <p:nvPr/>
        </p:nvSpPr>
        <p:spPr>
          <a:xfrm>
            <a:off x="8442250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EAE945-6B39-4547-9510-B1ECD9623F42}"/>
              </a:ext>
            </a:extLst>
          </p:cNvPr>
          <p:cNvSpPr/>
          <p:nvPr/>
        </p:nvSpPr>
        <p:spPr>
          <a:xfrm>
            <a:off x="9378354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3117D-6E9E-7F42-A23F-D318DE528906}"/>
              </a:ext>
            </a:extLst>
          </p:cNvPr>
          <p:cNvSpPr/>
          <p:nvPr/>
        </p:nvSpPr>
        <p:spPr>
          <a:xfrm>
            <a:off x="5633938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899824-673C-E347-A9DF-0D789C6CEA81}"/>
              </a:ext>
            </a:extLst>
          </p:cNvPr>
          <p:cNvSpPr/>
          <p:nvPr/>
        </p:nvSpPr>
        <p:spPr>
          <a:xfrm>
            <a:off x="6642050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6851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splitLine(line):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line.replace(',', ' ').replace('"', ' ').replace('.', ' ').split()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Dataset.csv', 4)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 = rdd2.flatMap(splitLine).map(lambda word: (word, 1)).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	reduceByKey(lambda a,b: a+b)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wordCounts.takeOrdered(10, key = lambda x: -x[1])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13E7-8227-5A40-9B11-FD9D27DC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8" y="4643933"/>
            <a:ext cx="6426027" cy="2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 </a:t>
            </a:r>
            <a:br>
              <a:rPr lang="sl-SI" dirty="0"/>
            </a:br>
            <a:r>
              <a:rPr lang="sl-SI" dirty="0"/>
              <a:t>(admin console </a:t>
            </a:r>
            <a:br>
              <a:rPr lang="sl-SI" dirty="0"/>
            </a:br>
            <a:r>
              <a:rPr lang="sl-SI" dirty="0"/>
              <a:t>result)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329A-DD0D-2942-B4ED-92FBF1FE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66" y="1219286"/>
            <a:ext cx="6849734" cy="5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7177" r="2472"/>
          <a:stretch/>
        </p:blipFill>
        <p:spPr>
          <a:xfrm>
            <a:off x="5201890" y="1835621"/>
            <a:ext cx="516682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Spark SQL enables read/write</a:t>
            </a:r>
            <a:br>
              <a:rPr lang="sl-SI" dirty="0"/>
            </a:br>
            <a:r>
              <a:rPr lang="sl-SI" dirty="0"/>
              <a:t>from/to files, JSON, databases,</a:t>
            </a:r>
            <a:br>
              <a:rPr lang="sl-SI" dirty="0"/>
            </a:br>
            <a:r>
              <a:rPr lang="sl-SI" dirty="0"/>
              <a:t>etc.</a:t>
            </a:r>
          </a:p>
          <a:p>
            <a:r>
              <a:rPr lang="sl-SI" dirty="0"/>
              <a:t>DataFrames interoperable with Pandas dataframe</a:t>
            </a:r>
          </a:p>
          <a:p>
            <a:r>
              <a:rPr lang="sl-SI" dirty="0"/>
              <a:t>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 import SQLContext, Row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pyspark.sql.types import *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 = SQLContext(sc) 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["name", "age"])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ExampleRow = Row("name", "age")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rdd1a = rdd1.map(lambda x: ExampleRow(x[0], x[1]))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17AE-61D4-5347-9F4B-EEFF3AB0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1641495"/>
            <a:ext cx="6311744" cy="120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9621-3E47-5E49-BB97-81A62107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73" y="2916542"/>
            <a:ext cx="3047504" cy="1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schema = StructType([StructField("name", StringType(), False),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StructField("age", IntegerType(), True)])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schema)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df1.printSchema()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5BF5-836A-224A-94C6-7F2FEDA1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6" y="3635821"/>
            <a:ext cx="13589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6C159-7865-4F4A-88B2-5116957C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6" y="5806355"/>
            <a:ext cx="3721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9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sqlContext.read.format('csv').option('header', 'true').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option('mode', 'DROPMALFORMED').load('data/IMDB Dataset.csv')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df2.show(5)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df2.printSchema()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B9B32-1441-5E46-BFB7-3C8079BF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2987749"/>
            <a:ext cx="2888291" cy="187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DB68B-C548-C446-967D-ADB29CC6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00" y="5557688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11685"/>
            <a:ext cx="9394419" cy="4536504"/>
          </a:xfrm>
        </p:spPr>
        <p:txBody>
          <a:bodyPr>
            <a:normAutofit/>
          </a:bodyPr>
          <a:lstStyle/>
          <a:p>
            <a:r>
              <a:rPr lang="sl-SI" dirty="0"/>
              <a:t>User defined functions are custom functions to run against the "database" directly</a:t>
            </a:r>
          </a:p>
          <a:p>
            <a:r>
              <a:rPr lang="sl-SI" dirty="0"/>
              <a:t>Caveats</a:t>
            </a:r>
          </a:p>
          <a:p>
            <a:pPr lvl="1"/>
            <a:r>
              <a:rPr lang="sl-SI" dirty="0"/>
              <a:t>Optimization problems (especially in pySpark!)</a:t>
            </a:r>
          </a:p>
          <a:p>
            <a:pPr lvl="1"/>
            <a:r>
              <a:rPr lang="sl-SI" dirty="0"/>
              <a:t>Special values handling by the programmer (e.g. null values)</a:t>
            </a:r>
          </a:p>
          <a:p>
            <a:r>
              <a:rPr lang="sl-SI" dirty="0"/>
              <a:t>Approaches to use UDFs</a:t>
            </a:r>
          </a:p>
          <a:p>
            <a:pPr lvl="1"/>
            <a:r>
              <a:rPr lang="sl-SI" i="1" dirty="0"/>
              <a:t>df = df.withColumn</a:t>
            </a:r>
          </a:p>
          <a:p>
            <a:pPr lvl="1"/>
            <a:r>
              <a:rPr lang="sl-SI" i="1" dirty="0"/>
              <a:t>df = sqlContext.sql("SELECT * FROM &lt;UDF&gt;")</a:t>
            </a:r>
          </a:p>
          <a:p>
            <a:pPr lvl="1"/>
            <a:r>
              <a:rPr lang="sl-SI" i="1" dirty="0"/>
              <a:t>rdd.map(UDF())</a:t>
            </a:r>
          </a:p>
        </p:txBody>
      </p:sp>
    </p:spTree>
    <p:extLst>
      <p:ext uri="{BB962C8B-B14F-4D97-AF65-F5344CB8AC3E}">
        <p14:creationId xmlns:p14="http://schemas.microsoft.com/office/powerpoint/2010/main" val="389301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pyspark.sql.functions import *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reviewLen = udf(lambda r: len(r),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reviewSnippet = udf(lambda r: r[0:50] + ' ...', StringType())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df2.withColumn('reviewLength', reviewLen('review'))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df2.withColumn('reviewSnippet', reviewSnippet('review'))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words(review, type = 'positive'):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sentimentWords = ['good', 'great', 'nice', 'awesome']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if type == 'negative':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sentimentWords = ['bad', 'worst', 'ugly', 'scary']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return sum(map(lambda w: review.count(w), sentimentWords))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positiveWords = udf(lambda r: words(r),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negativeWords = udf(lambda r: words(r, 'negative'),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df2.withColumn('positiveWords', positiveWords('review'))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df2.withColumn('negativeWords', positiveWords('review'))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df2.drop('review')</a:t>
            </a:r>
          </a:p>
        </p:txBody>
      </p:sp>
    </p:spTree>
    <p:extLst>
      <p:ext uri="{BB962C8B-B14F-4D97-AF65-F5344CB8AC3E}">
        <p14:creationId xmlns:p14="http://schemas.microsoft.com/office/powerpoint/2010/main" val="3010495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df2.cache().show()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94F6-E6FC-DE4F-9471-9838797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0" y="2067874"/>
            <a:ext cx="6604606" cy="46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DataFrame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df2.select('sentiment', 'positiveWords').show(3)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filter(df2['positiveWords'] &gt; 10).show(3)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df2.groupBy('sentiment').count().show()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df2.summary().show()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9A8AD-71A6-0048-8A90-1485270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55" y="825976"/>
            <a:ext cx="1944216" cy="128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4E1F-14B9-F941-8EF1-4791D465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58" y="4427909"/>
            <a:ext cx="1612776" cy="132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E6C2D-6305-7345-82E2-DBA51DBB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14" y="2188913"/>
            <a:ext cx="1871464" cy="1265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66790-5801-FC4D-A76A-F2C15BF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09" y="3454903"/>
            <a:ext cx="1968872" cy="1325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34B08-EF96-E648-A1A8-3E5DF5941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754" y="5749488"/>
            <a:ext cx="5054597" cy="17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SQL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df2.createOrReplaceTempView('imdb')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* FROM imdb WHERE positiveWords &gt; 10 LIMIT 5').show()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sentiment, count(*) FROM imdb GROUP BY sentiment').show()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81262-2449-BA43-8EE2-9DCB36A3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3203773"/>
            <a:ext cx="5591522" cy="172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BBFF-8F66-FA4C-A5C5-60B3570E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54" y="5321302"/>
            <a:ext cx="2133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6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4400" dirty="0">
                <a:solidFill>
                  <a:srgbClr val="19317B"/>
                </a:solidFill>
              </a:rPr>
              <a:t>Lab </a:t>
            </a:r>
            <a:r>
              <a:rPr lang="sl-SI" sz="4400" dirty="0">
                <a:solidFill>
                  <a:srgbClr val="FF6B19"/>
                </a:solidFill>
              </a:rPr>
              <a:t>exercises - Jupyter</a:t>
            </a:r>
            <a:endParaRPr lang="en" sz="44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70" y="1467285"/>
            <a:ext cx="5596127" cy="2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sz="2400" dirty="0">
                <a:solidFill>
                  <a:srgbClr val="19317B"/>
                </a:solidFill>
              </a:rPr>
              <a:t>Lab </a:t>
            </a:r>
            <a:r>
              <a:rPr lang="sl-SI" sz="2400" dirty="0">
                <a:solidFill>
                  <a:srgbClr val="FF6B19"/>
                </a:solidFill>
              </a:rPr>
              <a:t>exercise (Jupyter) 1</a:t>
            </a:r>
            <a:endParaRPr lang="en" sz="24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456418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sz="2400" dirty="0">
                <a:solidFill>
                  <a:srgbClr val="19317B"/>
                </a:solidFill>
              </a:rPr>
              <a:t>Lab </a:t>
            </a:r>
            <a:r>
              <a:rPr lang="sl-SI" sz="2400" dirty="0">
                <a:solidFill>
                  <a:srgbClr val="FF6B19"/>
                </a:solidFill>
              </a:rPr>
              <a:t>exercise (Jupyter) 2</a:t>
            </a:r>
            <a:endParaRPr lang="en" sz="24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578249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sz="2400" dirty="0">
                <a:solidFill>
                  <a:srgbClr val="19317B"/>
                </a:solidFill>
              </a:rPr>
              <a:t>Lab </a:t>
            </a:r>
            <a:r>
              <a:rPr lang="sl-SI" sz="2400" dirty="0">
                <a:solidFill>
                  <a:srgbClr val="FF6B19"/>
                </a:solidFill>
              </a:rPr>
              <a:t>exercise (Jupyter) 3</a:t>
            </a:r>
            <a:endParaRPr lang="en" sz="24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285296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4400" dirty="0">
                <a:solidFill>
                  <a:srgbClr val="19317B"/>
                </a:solidFill>
              </a:rPr>
              <a:t>Lab </a:t>
            </a:r>
            <a:r>
              <a:rPr lang="sl-SI" sz="4400" dirty="0">
                <a:solidFill>
                  <a:srgbClr val="FF6B19"/>
                </a:solidFill>
              </a:rPr>
              <a:t>exercise - HPC</a:t>
            </a:r>
            <a:endParaRPr lang="en" sz="44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690520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TODO</a:t>
            </a:r>
          </a:p>
          <a:p>
            <a:r>
              <a:rPr lang="sl-SI" dirty="0"/>
              <a:t>TODO</a:t>
            </a:r>
          </a:p>
          <a:p>
            <a:r>
              <a:rPr lang="sl-SI" dirty="0"/>
              <a:t>Viewing event logs in the SparkUI after Slurm job is finished</a:t>
            </a:r>
          </a:p>
          <a:p>
            <a:pPr lvl="1"/>
            <a:r>
              <a:rPr lang="sl-SI" dirty="0"/>
              <a:t>Replicate the HPC exercise from before, retrieve logs and run history server to explore SparkUI</a:t>
            </a:r>
          </a:p>
          <a:p>
            <a:pPr lvl="1"/>
            <a:r>
              <a:rPr lang="sl-SI" dirty="0"/>
              <a:t>Hints: </a:t>
            </a:r>
            <a:r>
              <a:rPr lang="sl-SI" dirty="0">
                <a:hlinkClick r:id="rId3"/>
              </a:rPr>
              <a:t>https://researchcomputing.princeton.edu/faq/spark-via-slurm</a:t>
            </a:r>
            <a:r>
              <a:rPr lang="sl-S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989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r>
              <a:rPr lang="sl-SI" dirty="0">
                <a:hlinkClick r:id="rId6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>
                <a:hlinkClick r:id="rId7"/>
              </a:rPr>
              <a:t>https://researchcomputing.princeton.edu/faq/spark-via-slurm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43" b="1" dirty="0">
                <a:solidFill>
                  <a:srgbClr val="FF6B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www.prace-ri.eu</a:t>
            </a:r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" t="6986" r="567" b="9712"/>
          <a:stretch/>
        </p:blipFill>
        <p:spPr>
          <a:xfrm>
            <a:off x="5156203" y="1389349"/>
            <a:ext cx="5541735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7539" b="7620"/>
          <a:stretch/>
        </p:blipFill>
        <p:spPr>
          <a:xfrm>
            <a:off x="4481810" y="1115541"/>
            <a:ext cx="5988874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699717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1" y="2437496"/>
            <a:ext cx="5968859" cy="3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</TotalTime>
  <Words>2930</Words>
  <Application>Microsoft Macintosh PowerPoint</Application>
  <PresentationFormat>Custom</PresentationFormat>
  <Paragraphs>501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Consolas</vt:lpstr>
      <vt:lpstr>LucidaGrande</vt:lpstr>
      <vt:lpstr>Arvirargus template</vt:lpstr>
      <vt:lpstr>Introduction to Apache Spark </vt:lpstr>
      <vt:lpstr>Agenda</vt:lpstr>
      <vt:lpstr>About Apache Spark</vt:lpstr>
      <vt:lpstr>Apache Spark Use cases</vt:lpstr>
      <vt:lpstr>Apache Spark Use cases</vt:lpstr>
      <vt:lpstr>Apache Spark Use cases</vt:lpstr>
      <vt:lpstr>Apache Spark Use cases</vt:lpstr>
      <vt:lpstr>Apache Spark general setup: Twitter sentiment analysis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DataFrames (= RDDs + schema) in Spark</vt:lpstr>
      <vt:lpstr>DataFrames (= RDDs + schema) in Spark</vt:lpstr>
      <vt:lpstr>DataFrames (= RDDs + schema) in Spark</vt:lpstr>
      <vt:lpstr>DataFrames and User Defined Functions (UDF) in Spark</vt:lpstr>
      <vt:lpstr>DataFrames and User Defined Functions (UDF) in Spark</vt:lpstr>
      <vt:lpstr>DataFrames and User Defined Functions (UDF) in Spark</vt:lpstr>
      <vt:lpstr>DataFrames and User Defined Functions (UDF) in Spark</vt:lpstr>
      <vt:lpstr>Spark SQL DataFrame operations</vt:lpstr>
      <vt:lpstr>Spark SQL SQL operations</vt:lpstr>
      <vt:lpstr>Lab exercises - Jupyter</vt:lpstr>
      <vt:lpstr>Lab exercise (Jupyter) 1</vt:lpstr>
      <vt:lpstr>Lab exercise (Jupyter) 2</vt:lpstr>
      <vt:lpstr>Lab exercise (Jupyter) 3</vt:lpstr>
      <vt:lpstr>Lab exercise - HPC</vt:lpstr>
      <vt:lpstr>Challenge exercises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Žitnik, Slavko</cp:lastModifiedBy>
  <cp:revision>199</cp:revision>
  <cp:lastPrinted>2017-05-09T12:34:47Z</cp:lastPrinted>
  <dcterms:modified xsi:type="dcterms:W3CDTF">2020-09-16T13:42:14Z</dcterms:modified>
</cp:coreProperties>
</file>